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76" r:id="rId6"/>
    <p:sldId id="275" r:id="rId7"/>
    <p:sldId id="303" r:id="rId8"/>
    <p:sldId id="294" r:id="rId9"/>
    <p:sldId id="306" r:id="rId10"/>
    <p:sldId id="295" r:id="rId11"/>
    <p:sldId id="296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05" r:id="rId22"/>
    <p:sldId id="297" r:id="rId23"/>
    <p:sldId id="318" r:id="rId24"/>
    <p:sldId id="320" r:id="rId25"/>
    <p:sldId id="321" r:id="rId26"/>
    <p:sldId id="322" r:id="rId27"/>
    <p:sldId id="323" r:id="rId28"/>
    <p:sldId id="307" r:id="rId29"/>
    <p:sldId id="299" r:id="rId30"/>
    <p:sldId id="324" r:id="rId31"/>
    <p:sldId id="26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5559"/>
    <a:srgbClr val="C76E52"/>
    <a:srgbClr val="CBB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7" autoAdjust="0"/>
    <p:restoredTop sz="94118" autoAdjust="0"/>
  </p:normalViewPr>
  <p:slideViewPr>
    <p:cSldViewPr snapToGrid="0">
      <p:cViewPr varScale="1">
        <p:scale>
          <a:sx n="109" d="100"/>
          <a:sy n="109" d="100"/>
        </p:scale>
        <p:origin x="3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8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8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18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2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97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49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12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00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4806D-D806-42C8-9C49-9489E3154F0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C4BB1-1D5B-4599-8924-AB6B9C77F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7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92.168.85.202:8802/Login.asp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6%A8%A1%E6%8B%9F&amp;tn=24004469_oem_dg&amp;rsv_dl=gh_pl_sl_cs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idu.com/s?wd=%E6%9C%8D%E5%8A%A1%E5%99%A8&amp;tn=24004469_oem_dg&amp;rsv_dl=gh_pl_sl_cs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85278" y="1144146"/>
            <a:ext cx="4986215" cy="1586523"/>
            <a:chOff x="3935402" y="1931120"/>
            <a:chExt cx="4986215" cy="1586523"/>
          </a:xfrm>
        </p:grpSpPr>
        <p:sp>
          <p:nvSpPr>
            <p:cNvPr id="12" name="矩形 11"/>
            <p:cNvSpPr/>
            <p:nvPr/>
          </p:nvSpPr>
          <p:spPr>
            <a:xfrm>
              <a:off x="3935402" y="1931120"/>
              <a:ext cx="4986215" cy="1586523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r>
                <a:rPr lang="en-US" altLang="zh-CN" dirty="0" err="1" smtClean="0"/>
                <a:t>Selenium+webdriver+python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104263" y="2201161"/>
              <a:ext cx="45154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自动化测试</a:t>
              </a:r>
              <a:endPara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63497" y="33506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朱静源</a:t>
            </a:r>
          </a:p>
        </p:txBody>
      </p:sp>
    </p:spTree>
    <p:extLst>
      <p:ext uri="{BB962C8B-B14F-4D97-AF65-F5344CB8AC3E}">
        <p14:creationId xmlns:p14="http://schemas.microsoft.com/office/powerpoint/2010/main" val="39276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浏览器操作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13658" y="1305098"/>
            <a:ext cx="100029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、浏览器最大化</a:t>
            </a:r>
            <a:endParaRPr lang="en-US" altLang="zh-CN" dirty="0" smtClean="0"/>
          </a:p>
          <a:p>
            <a:r>
              <a:rPr lang="en-US" altLang="zh-CN" dirty="0" err="1" smtClean="0"/>
              <a:t>driver.get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/>
              </a:rPr>
              <a:t>“http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192.168.85.202:8802/Login.aspx</a:t>
            </a:r>
            <a:r>
              <a:rPr lang="en-US" altLang="zh-CN" dirty="0" smtClean="0"/>
              <a:t>”)</a:t>
            </a:r>
            <a:endParaRPr lang="en-US" altLang="zh-CN" dirty="0"/>
          </a:p>
          <a:p>
            <a:r>
              <a:rPr lang="en-US" altLang="zh-CN" dirty="0" err="1" smtClean="0"/>
              <a:t>driver.maximize_window</a:t>
            </a:r>
            <a:r>
              <a:rPr lang="en-US" altLang="zh-CN" dirty="0" smtClean="0"/>
              <a:t>()</a:t>
            </a:r>
          </a:p>
          <a:p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、设置浏览器宽、高</a:t>
            </a:r>
            <a:endParaRPr lang="en-US" altLang="zh-CN" dirty="0" smtClean="0"/>
          </a:p>
          <a:p>
            <a:r>
              <a:rPr lang="en-US" altLang="zh-CN" dirty="0" err="1" smtClean="0"/>
              <a:t>driver.set_window_size</a:t>
            </a:r>
            <a:r>
              <a:rPr lang="en-US" altLang="zh-CN" dirty="0" smtClean="0"/>
              <a:t>(480,800)</a:t>
            </a:r>
          </a:p>
          <a:p>
            <a:endParaRPr lang="en-US" altLang="zh-CN" dirty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、浏览器前进、后退</a:t>
            </a:r>
            <a:endParaRPr lang="en-US" altLang="zh-CN" dirty="0" smtClean="0"/>
          </a:p>
          <a:p>
            <a:r>
              <a:rPr lang="en-US" altLang="zh-CN" dirty="0" err="1" smtClean="0"/>
              <a:t>driver.forward</a:t>
            </a:r>
            <a:r>
              <a:rPr lang="en-US" altLang="zh-CN" dirty="0" smtClean="0"/>
              <a:t>()</a:t>
            </a:r>
          </a:p>
          <a:p>
            <a:r>
              <a:rPr lang="en-US" altLang="zh-CN" dirty="0" err="1" smtClean="0"/>
              <a:t>driver.back</a:t>
            </a:r>
            <a:r>
              <a:rPr lang="en-US" altLang="zh-CN" dirty="0" smtClean="0"/>
              <a:t>()</a:t>
            </a:r>
          </a:p>
          <a:p>
            <a:endParaRPr lang="en-US" altLang="zh-CN" dirty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、退出浏览器</a:t>
            </a:r>
            <a:endParaRPr lang="en-US" altLang="zh-CN" dirty="0" smtClean="0"/>
          </a:p>
          <a:p>
            <a:r>
              <a:rPr lang="en-US" altLang="zh-CN" dirty="0" err="1" smtClean="0"/>
              <a:t>driver.quit</a:t>
            </a:r>
            <a:r>
              <a:rPr lang="en-US" altLang="zh-CN" dirty="0" smtClean="0"/>
              <a:t>()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85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简单元素的定位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6367" y="1197033"/>
            <a:ext cx="108029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       元素的</a:t>
            </a:r>
            <a:r>
              <a:rPr lang="zh-CN" altLang="en-US" dirty="0"/>
              <a:t>定位和操作是自动化测试的核心部分，其中操作又是建立在定位的基础上的，因此元</a:t>
            </a:r>
          </a:p>
          <a:p>
            <a:r>
              <a:rPr lang="zh-CN" altLang="en-US" dirty="0"/>
              <a:t>素定位就显得非常重要。一个对象就像是一个人，他会有各种的特征（属性），如比我们可以通过</a:t>
            </a:r>
            <a:r>
              <a:rPr lang="zh-CN" altLang="en-US" dirty="0" smtClean="0"/>
              <a:t>一个人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身份证号、姓名</a:t>
            </a:r>
            <a:r>
              <a:rPr lang="zh-CN" altLang="en-US" dirty="0" smtClean="0"/>
              <a:t>或者</a:t>
            </a:r>
            <a:r>
              <a:rPr lang="zh-CN" altLang="en-US" dirty="0"/>
              <a:t>他的住址找到这个人。那么一个元素也有类似的属性，我们可以通过这种唯一</a:t>
            </a:r>
            <a:r>
              <a:rPr lang="zh-CN" altLang="en-US" dirty="0" smtClean="0"/>
              <a:t>区别</a:t>
            </a:r>
            <a:endParaRPr lang="en-US" altLang="zh-CN" dirty="0" smtClean="0"/>
          </a:p>
          <a:p>
            <a:r>
              <a:rPr lang="zh-CN" altLang="en-US" dirty="0" smtClean="0"/>
              <a:t>于</a:t>
            </a:r>
            <a:r>
              <a:rPr lang="zh-CN" altLang="en-US" dirty="0"/>
              <a:t>其它元素的属性</a:t>
            </a:r>
            <a:r>
              <a:rPr lang="zh-CN" altLang="en-US" dirty="0" smtClean="0"/>
              <a:t>来定位</a:t>
            </a:r>
            <a:r>
              <a:rPr lang="zh-CN" altLang="en-US" dirty="0"/>
              <a:t>这个元素。当然，除了要操作元素时需要定位元素外，有时候我们只是为了</a:t>
            </a:r>
            <a:r>
              <a:rPr lang="zh-CN" altLang="en-US" dirty="0" smtClean="0"/>
              <a:t>获得</a:t>
            </a:r>
            <a:endParaRPr lang="en-US" altLang="zh-CN" dirty="0" smtClean="0"/>
          </a:p>
          <a:p>
            <a:r>
              <a:rPr lang="zh-CN" altLang="en-US" dirty="0" smtClean="0"/>
              <a:t>元素</a:t>
            </a:r>
            <a:r>
              <a:rPr lang="zh-CN" altLang="en-US" dirty="0"/>
              <a:t>的属性（</a:t>
            </a:r>
            <a:r>
              <a:rPr lang="en-US" altLang="zh-CN" dirty="0"/>
              <a:t>class </a:t>
            </a:r>
            <a:r>
              <a:rPr lang="zh-CN" altLang="en-US" dirty="0" smtClean="0"/>
              <a:t>属性</a:t>
            </a:r>
            <a:r>
              <a:rPr lang="zh-CN" altLang="en-US" dirty="0"/>
              <a:t>，</a:t>
            </a:r>
            <a:r>
              <a:rPr lang="en-US" altLang="zh-CN" dirty="0"/>
              <a:t>name </a:t>
            </a:r>
            <a:r>
              <a:rPr lang="zh-CN" altLang="en-US" dirty="0"/>
              <a:t>属性）、</a:t>
            </a:r>
            <a:r>
              <a:rPr lang="en-US" altLang="zh-CN" dirty="0"/>
              <a:t>text </a:t>
            </a:r>
            <a:r>
              <a:rPr lang="zh-CN" altLang="en-US" dirty="0"/>
              <a:t>或数量也需要定位元素。</a:t>
            </a:r>
            <a:endParaRPr lang="en-US" altLang="zh-CN" dirty="0" smtClean="0"/>
          </a:p>
          <a:p>
            <a:r>
              <a:rPr lang="en-US" altLang="zh-CN" dirty="0" err="1"/>
              <a:t>webdriver</a:t>
            </a:r>
            <a:r>
              <a:rPr lang="en-US" altLang="zh-CN" dirty="0"/>
              <a:t> </a:t>
            </a:r>
            <a:r>
              <a:rPr lang="zh-CN" altLang="en-US" dirty="0"/>
              <a:t>提供了一系列的元素定位方法，常用的有以下</a:t>
            </a:r>
            <a:r>
              <a:rPr lang="zh-CN" altLang="en-US" dirty="0" smtClean="0"/>
              <a:t>几种：</a:t>
            </a:r>
            <a:endParaRPr lang="en-US" altLang="zh-CN" dirty="0" smtClean="0"/>
          </a:p>
          <a:p>
            <a:r>
              <a:rPr lang="en-US" altLang="zh-CN" dirty="0" smtClean="0"/>
              <a:t> id                                                       </a:t>
            </a:r>
            <a:r>
              <a:rPr lang="en-US" altLang="zh-CN" dirty="0" err="1"/>
              <a:t>find_element_by_id</a:t>
            </a:r>
            <a:r>
              <a:rPr lang="en-US" altLang="zh-CN" dirty="0" smtClean="0"/>
              <a:t>()</a:t>
            </a:r>
            <a:endParaRPr lang="en-US" altLang="zh-CN" dirty="0"/>
          </a:p>
          <a:p>
            <a:r>
              <a:rPr lang="en-US" altLang="zh-CN" dirty="0"/>
              <a:t> </a:t>
            </a:r>
            <a:r>
              <a:rPr lang="en-US" altLang="zh-CN" dirty="0" smtClean="0"/>
              <a:t>name                                                 </a:t>
            </a:r>
            <a:r>
              <a:rPr lang="en-US" altLang="zh-CN" dirty="0" err="1" smtClean="0"/>
              <a:t>find_element_by_name</a:t>
            </a:r>
            <a:r>
              <a:rPr lang="en-US" altLang="zh-CN" dirty="0" smtClean="0"/>
              <a:t>()</a:t>
            </a:r>
            <a:endParaRPr lang="en-US" altLang="zh-CN" dirty="0"/>
          </a:p>
          <a:p>
            <a:r>
              <a:rPr lang="en-US" altLang="zh-CN" dirty="0"/>
              <a:t> class </a:t>
            </a:r>
            <a:r>
              <a:rPr lang="en-US" altLang="zh-CN" dirty="0" smtClean="0"/>
              <a:t>name                                         </a:t>
            </a:r>
            <a:r>
              <a:rPr lang="en-US" altLang="zh-CN" dirty="0" err="1" smtClean="0"/>
              <a:t>find_element_by_class_name</a:t>
            </a:r>
            <a:r>
              <a:rPr lang="en-US" altLang="zh-CN" dirty="0" smtClean="0"/>
              <a:t>()</a:t>
            </a:r>
            <a:endParaRPr lang="en-US" altLang="zh-CN" dirty="0"/>
          </a:p>
          <a:p>
            <a:r>
              <a:rPr lang="en-US" altLang="zh-CN" dirty="0"/>
              <a:t> tag </a:t>
            </a:r>
            <a:r>
              <a:rPr lang="en-US" altLang="zh-CN" dirty="0" smtClean="0"/>
              <a:t>name                                           </a:t>
            </a:r>
            <a:r>
              <a:rPr lang="en-US" altLang="zh-CN" dirty="0" err="1"/>
              <a:t>find_element_by_tag_name</a:t>
            </a:r>
            <a:r>
              <a:rPr lang="en-US" altLang="zh-CN" dirty="0" smtClean="0"/>
              <a:t>()</a:t>
            </a:r>
            <a:endParaRPr lang="en-US" altLang="zh-CN" dirty="0"/>
          </a:p>
          <a:p>
            <a:r>
              <a:rPr lang="en-US" altLang="zh-CN" dirty="0"/>
              <a:t> link </a:t>
            </a:r>
            <a:r>
              <a:rPr lang="en-US" altLang="zh-CN" dirty="0" smtClean="0"/>
              <a:t>text                                              </a:t>
            </a:r>
            <a:r>
              <a:rPr lang="en-US" altLang="zh-CN" dirty="0" err="1"/>
              <a:t>find_element_by_link_text</a:t>
            </a:r>
            <a:r>
              <a:rPr lang="en-US" altLang="zh-CN" dirty="0" smtClean="0"/>
              <a:t>()</a:t>
            </a:r>
            <a:endParaRPr lang="en-US" altLang="zh-CN" dirty="0"/>
          </a:p>
          <a:p>
            <a:r>
              <a:rPr lang="en-US" altLang="zh-CN" dirty="0"/>
              <a:t> partial link </a:t>
            </a:r>
            <a:r>
              <a:rPr lang="en-US" altLang="zh-CN" dirty="0" smtClean="0"/>
              <a:t>text                                   </a:t>
            </a:r>
            <a:r>
              <a:rPr lang="en-US" altLang="zh-CN" dirty="0" err="1"/>
              <a:t>find_element_by_partial_link_text</a:t>
            </a:r>
            <a:r>
              <a:rPr lang="en-US" altLang="zh-CN" dirty="0" smtClean="0"/>
              <a:t>()</a:t>
            </a:r>
            <a:endParaRPr lang="en-US" altLang="zh-CN" dirty="0"/>
          </a:p>
          <a:p>
            <a:r>
              <a:rPr lang="en-US" altLang="zh-CN" dirty="0"/>
              <a:t> </a:t>
            </a:r>
            <a:r>
              <a:rPr lang="en-US" altLang="zh-CN" dirty="0" err="1" smtClean="0"/>
              <a:t>xpath</a:t>
            </a:r>
            <a:r>
              <a:rPr lang="en-US" altLang="zh-CN" dirty="0" smtClean="0"/>
              <a:t>                                                 </a:t>
            </a:r>
            <a:r>
              <a:rPr lang="en-US" altLang="zh-CN" dirty="0" err="1"/>
              <a:t>find_element_by_xpath</a:t>
            </a:r>
            <a:r>
              <a:rPr lang="en-US" altLang="zh-CN" dirty="0" smtClean="0"/>
              <a:t>()</a:t>
            </a:r>
            <a:endParaRPr lang="en-US" altLang="zh-CN" dirty="0"/>
          </a:p>
          <a:p>
            <a:r>
              <a:rPr lang="en-US" altLang="zh-CN" dirty="0"/>
              <a:t> </a:t>
            </a:r>
            <a:r>
              <a:rPr lang="en-US" altLang="zh-CN" dirty="0" err="1"/>
              <a:t>css</a:t>
            </a:r>
            <a:r>
              <a:rPr lang="en-US" altLang="zh-CN" dirty="0"/>
              <a:t> </a:t>
            </a:r>
            <a:r>
              <a:rPr lang="en-US" altLang="zh-CN" dirty="0" smtClean="0"/>
              <a:t>selector                                        </a:t>
            </a:r>
            <a:r>
              <a:rPr lang="en-US" altLang="zh-CN" dirty="0" err="1"/>
              <a:t>find_element_by_css_selector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737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简单元素的定位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8674" y="1122218"/>
            <a:ext cx="10660291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        id </a:t>
            </a:r>
            <a:r>
              <a:rPr lang="zh-CN" altLang="en-US" dirty="0"/>
              <a:t>和</a:t>
            </a:r>
            <a:r>
              <a:rPr lang="en-US" altLang="zh-CN" dirty="0"/>
              <a:t>name </a:t>
            </a:r>
            <a:r>
              <a:rPr lang="zh-CN" altLang="en-US" dirty="0"/>
              <a:t>是我们最常用的定位方式，因为大多数元素都有这两个属性，而且在对控件的</a:t>
            </a:r>
            <a:r>
              <a:rPr lang="en-US" altLang="zh-CN" dirty="0"/>
              <a:t>id </a:t>
            </a:r>
            <a:r>
              <a:rPr lang="zh-CN" altLang="en-US" dirty="0"/>
              <a:t>和</a:t>
            </a:r>
            <a:r>
              <a:rPr lang="en-US" altLang="zh-CN" dirty="0"/>
              <a:t>name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命名时一般使其有意义也会取不同的名字。通过这两个属性使我们找一个页面上的属性变得相当容易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&lt;input class="</a:t>
            </a:r>
            <a:r>
              <a:rPr lang="en-US" altLang="zh-CN" dirty="0" err="1"/>
              <a:t>logininput</a:t>
            </a:r>
            <a:r>
              <a:rPr lang="en-US" altLang="zh-CN" dirty="0"/>
              <a:t> required" name="</a:t>
            </a:r>
            <a:r>
              <a:rPr lang="en-US" altLang="zh-CN" dirty="0" err="1"/>
              <a:t>userName</a:t>
            </a:r>
            <a:r>
              <a:rPr lang="en-US" altLang="zh-CN" dirty="0"/>
              <a:t>" id="</a:t>
            </a:r>
            <a:r>
              <a:rPr lang="en-US" altLang="zh-CN" dirty="0" err="1"/>
              <a:t>userName</a:t>
            </a:r>
            <a:r>
              <a:rPr lang="en-US" altLang="zh-CN" dirty="0"/>
              <a:t>" type="text</a:t>
            </a:r>
            <a:r>
              <a:rPr lang="en-US" altLang="zh-CN" dirty="0" smtClean="0"/>
              <a:t>"&gt;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&lt;input class="</a:t>
            </a:r>
            <a:r>
              <a:rPr lang="en-US" altLang="zh-CN" dirty="0" err="1"/>
              <a:t>logininput</a:t>
            </a:r>
            <a:r>
              <a:rPr lang="en-US" altLang="zh-CN" dirty="0"/>
              <a:t> required" name="</a:t>
            </a:r>
            <a:r>
              <a:rPr lang="en-US" altLang="zh-CN" dirty="0" err="1"/>
              <a:t>userPwd</a:t>
            </a:r>
            <a:r>
              <a:rPr lang="en-US" altLang="zh-CN" dirty="0"/>
              <a:t>" id="</a:t>
            </a:r>
            <a:r>
              <a:rPr lang="en-US" altLang="zh-CN" dirty="0" err="1"/>
              <a:t>userPwd</a:t>
            </a:r>
            <a:r>
              <a:rPr lang="en-US" altLang="zh-CN" dirty="0"/>
              <a:t>" type="password</a:t>
            </a:r>
            <a:r>
              <a:rPr lang="en-US" altLang="zh-CN" dirty="0" smtClean="0"/>
              <a:t>"&gt;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通过</a:t>
            </a:r>
            <a:r>
              <a:rPr lang="zh-CN" altLang="en-US" dirty="0"/>
              <a:t>元素中所带的</a:t>
            </a:r>
            <a:r>
              <a:rPr lang="en-US" altLang="zh-CN" dirty="0"/>
              <a:t>id </a:t>
            </a:r>
            <a:r>
              <a:rPr lang="zh-CN" altLang="en-US" dirty="0"/>
              <a:t>和</a:t>
            </a:r>
            <a:r>
              <a:rPr lang="en-US" altLang="zh-CN" dirty="0"/>
              <a:t>name </a:t>
            </a:r>
            <a:r>
              <a:rPr lang="zh-CN" altLang="en-US" dirty="0"/>
              <a:t>属性对元素进行定位：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find_element_by_id</a:t>
            </a:r>
            <a:r>
              <a:rPr lang="en-US" altLang="zh-CN" dirty="0" smtClean="0"/>
              <a:t>("</a:t>
            </a:r>
            <a:r>
              <a:rPr lang="en-US" altLang="zh-CN" dirty="0"/>
              <a:t> </a:t>
            </a:r>
            <a:r>
              <a:rPr lang="en-US" altLang="zh-CN" dirty="0" err="1"/>
              <a:t>userName</a:t>
            </a:r>
            <a:r>
              <a:rPr lang="en-US" altLang="zh-CN" dirty="0"/>
              <a:t> </a:t>
            </a:r>
            <a:r>
              <a:rPr lang="en-US" altLang="zh-CN" dirty="0" smtClean="0"/>
              <a:t>")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find_element_by_name</a:t>
            </a:r>
            <a:r>
              <a:rPr lang="en-US" altLang="zh-CN" dirty="0" smtClean="0"/>
              <a:t>(" </a:t>
            </a:r>
            <a:r>
              <a:rPr lang="en-US" altLang="zh-CN" dirty="0" err="1"/>
              <a:t>userPwd</a:t>
            </a:r>
            <a:r>
              <a:rPr lang="en-US" altLang="zh-CN" dirty="0"/>
              <a:t> </a:t>
            </a:r>
            <a:r>
              <a:rPr lang="en-US" altLang="zh-CN" dirty="0" smtClean="0"/>
              <a:t>")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266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简单元素的定位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6728" y="1271847"/>
            <a:ext cx="107760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class name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 不是</a:t>
            </a:r>
            <a:r>
              <a:rPr lang="zh-CN" altLang="en-US" dirty="0"/>
              <a:t>所有的前端开发人员都喜欢为每一个元素添加</a:t>
            </a:r>
            <a:r>
              <a:rPr lang="en-US" altLang="zh-CN" dirty="0"/>
              <a:t>id </a:t>
            </a:r>
            <a:r>
              <a:rPr lang="zh-CN" altLang="en-US" dirty="0"/>
              <a:t>和</a:t>
            </a:r>
            <a:r>
              <a:rPr lang="en-US" altLang="zh-CN" dirty="0"/>
              <a:t>name </a:t>
            </a:r>
            <a:r>
              <a:rPr lang="zh-CN" altLang="en-US" dirty="0"/>
              <a:t>两个属性，但除此之外你一定发现了一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个元素不单单只有</a:t>
            </a:r>
            <a:r>
              <a:rPr lang="en-US" altLang="zh-CN" dirty="0"/>
              <a:t>id </a:t>
            </a:r>
            <a:r>
              <a:rPr lang="zh-CN" altLang="en-US" dirty="0"/>
              <a:t>和</a:t>
            </a:r>
            <a:r>
              <a:rPr lang="en-US" altLang="zh-CN" dirty="0"/>
              <a:t>name</a:t>
            </a:r>
            <a:r>
              <a:rPr lang="zh-CN" altLang="en-US" dirty="0"/>
              <a:t>，它还有</a:t>
            </a:r>
            <a:r>
              <a:rPr lang="en-US" altLang="zh-CN" dirty="0"/>
              <a:t>class </a:t>
            </a:r>
            <a:r>
              <a:rPr lang="zh-CN" altLang="en-US" dirty="0"/>
              <a:t>属性；而且每个元素都会有标签。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&lt;button </a:t>
            </a:r>
            <a:r>
              <a:rPr lang="en-US" altLang="zh-CN" dirty="0"/>
              <a:t>id="</a:t>
            </a:r>
            <a:r>
              <a:rPr lang="en-US" altLang="zh-CN" dirty="0" err="1"/>
              <a:t>loginbtn</a:t>
            </a:r>
            <a:r>
              <a:rPr lang="en-US" altLang="zh-CN" dirty="0"/>
              <a:t>" type="button" class="positive" name="Submit"&gt;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         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="Login/key.png" alt="Announcement"&gt;Login&lt;/button</a:t>
            </a:r>
            <a:r>
              <a:rPr lang="en-US" altLang="zh-CN" dirty="0" smtClean="0"/>
              <a:t>&gt;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通过元素中带的</a:t>
            </a:r>
            <a:r>
              <a:rPr lang="en-US" altLang="zh-CN" dirty="0"/>
              <a:t>class </a:t>
            </a:r>
            <a:r>
              <a:rPr lang="zh-CN" altLang="en-US" dirty="0"/>
              <a:t>属性对元素进行定位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Find_element_by_class_name</a:t>
            </a:r>
            <a:r>
              <a:rPr lang="en-US" altLang="zh-CN" dirty="0"/>
              <a:t> (" </a:t>
            </a:r>
            <a:r>
              <a:rPr lang="en-US" altLang="zh-CN" dirty="0" smtClean="0"/>
              <a:t>positive </a:t>
            </a:r>
            <a:r>
              <a:rPr lang="en-US" altLang="zh-CN" dirty="0"/>
              <a:t>")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811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简单元素的定位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6728" y="1271847"/>
            <a:ext cx="1116616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&lt;html class="w3c"&gt;</a:t>
            </a:r>
          </a:p>
          <a:p>
            <a:r>
              <a:rPr lang="en-US" altLang="zh-CN" dirty="0"/>
              <a:t>&lt;body&gt;</a:t>
            </a:r>
          </a:p>
          <a:p>
            <a:r>
              <a:rPr lang="en-US" altLang="zh-CN" dirty="0"/>
              <a:t>&lt;div class="page-wrap"&gt;</a:t>
            </a:r>
          </a:p>
          <a:p>
            <a:r>
              <a:rPr lang="en-US" altLang="zh-CN" dirty="0"/>
              <a:t>&lt;div id="</a:t>
            </a:r>
            <a:r>
              <a:rPr lang="en-US" altLang="zh-CN" dirty="0" err="1"/>
              <a:t>hd</a:t>
            </a:r>
            <a:r>
              <a:rPr lang="en-US" altLang="zh-CN" dirty="0"/>
              <a:t>" name="q"&gt;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/>
              <a:t>form target="_self" action="http://www.so.com/s"&gt;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/>
              <a:t>span id="input-container"&gt;</a:t>
            </a:r>
          </a:p>
          <a:p>
            <a:r>
              <a:rPr lang="en-US" altLang="zh-CN" dirty="0" smtClean="0"/>
              <a:t>                 &lt;</a:t>
            </a:r>
            <a:r>
              <a:rPr lang="en-US" altLang="zh-CN" dirty="0"/>
              <a:t>input id="input" type="text" x-</a:t>
            </a:r>
            <a:r>
              <a:rPr lang="en-US" altLang="zh-CN" dirty="0" err="1"/>
              <a:t>webkit</a:t>
            </a:r>
            <a:r>
              <a:rPr lang="en-US" altLang="zh-CN" dirty="0"/>
              <a:t>-speech="" autocomplete="</a:t>
            </a:r>
            <a:r>
              <a:rPr lang="en-US" altLang="zh-CN" dirty="0" err="1" smtClean="0"/>
              <a:t>off“suggestwidth</a:t>
            </a:r>
            <a:r>
              <a:rPr lang="en-US" altLang="zh-CN" dirty="0"/>
              <a:t>="501px" </a:t>
            </a:r>
            <a:r>
              <a:rPr lang="en-US" altLang="zh-CN" dirty="0" smtClean="0"/>
              <a:t>&gt;</a:t>
            </a:r>
          </a:p>
          <a:p>
            <a:r>
              <a:rPr lang="zh-CN" altLang="en-US" dirty="0" smtClean="0"/>
              <a:t>用</a:t>
            </a:r>
            <a:r>
              <a:rPr lang="en-US" altLang="zh-CN" dirty="0" err="1"/>
              <a:t>xpath</a:t>
            </a:r>
            <a:r>
              <a:rPr lang="en-US" altLang="zh-CN" dirty="0"/>
              <a:t> </a:t>
            </a:r>
            <a:r>
              <a:rPr lang="zh-CN" altLang="en-US" dirty="0"/>
              <a:t>来定位最后一个</a:t>
            </a:r>
            <a:r>
              <a:rPr lang="zh-CN" altLang="en-US" dirty="0" smtClean="0"/>
              <a:t>元素</a:t>
            </a:r>
            <a:r>
              <a:rPr lang="zh-CN" altLang="en-US" dirty="0"/>
              <a:t>，</a:t>
            </a:r>
            <a:r>
              <a:rPr lang="zh-CN" altLang="en-US" dirty="0" smtClean="0"/>
              <a:t>绝对</a:t>
            </a:r>
            <a:r>
              <a:rPr lang="zh-CN" altLang="en-US" dirty="0"/>
              <a:t>路径定位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find_element_by_xpath</a:t>
            </a:r>
            <a:r>
              <a:rPr lang="en-US" altLang="zh-CN" dirty="0"/>
              <a:t>("/html/body/div[2]/form/span/input</a:t>
            </a:r>
            <a:r>
              <a:rPr lang="en-US" altLang="zh-CN" dirty="0" smtClean="0"/>
              <a:t>")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相对路径定位</a:t>
            </a:r>
            <a:r>
              <a:rPr lang="en-US" altLang="zh-CN" dirty="0" smtClean="0"/>
              <a:t>:</a:t>
            </a:r>
          </a:p>
          <a:p>
            <a:r>
              <a:rPr lang="en-US" altLang="zh-CN" dirty="0" err="1"/>
              <a:t>find_element_by_xpath</a:t>
            </a:r>
            <a:r>
              <a:rPr lang="en-US" altLang="zh-CN" dirty="0"/>
              <a:t>("//input[@id=’input’]") #</a:t>
            </a:r>
            <a:r>
              <a:rPr lang="zh-CN" altLang="en-US" dirty="0"/>
              <a:t>通过自身的</a:t>
            </a:r>
            <a:r>
              <a:rPr lang="en-US" altLang="zh-CN" dirty="0"/>
              <a:t>id </a:t>
            </a:r>
            <a:r>
              <a:rPr lang="zh-CN" altLang="en-US" dirty="0"/>
              <a:t>属性定位</a:t>
            </a:r>
          </a:p>
          <a:p>
            <a:r>
              <a:rPr lang="en-US" altLang="zh-CN" dirty="0" err="1"/>
              <a:t>find_element_by_xpath</a:t>
            </a:r>
            <a:r>
              <a:rPr lang="en-US" altLang="zh-CN" dirty="0"/>
              <a:t>("//span[@id=’input-container’]/input") #</a:t>
            </a:r>
            <a:r>
              <a:rPr lang="zh-CN" altLang="en-US" dirty="0"/>
              <a:t>通过上一级目录的</a:t>
            </a:r>
            <a:r>
              <a:rPr lang="en-US" altLang="zh-CN" dirty="0"/>
              <a:t>id </a:t>
            </a:r>
            <a:r>
              <a:rPr lang="zh-CN" altLang="en-US" dirty="0"/>
              <a:t>属性定位</a:t>
            </a:r>
          </a:p>
          <a:p>
            <a:r>
              <a:rPr lang="en-US" altLang="zh-CN" dirty="0" err="1"/>
              <a:t>find_element_by_xpath</a:t>
            </a:r>
            <a:r>
              <a:rPr lang="en-US" altLang="zh-CN" dirty="0"/>
              <a:t>("//div[@id=’</a:t>
            </a:r>
            <a:r>
              <a:rPr lang="en-US" altLang="zh-CN" dirty="0" err="1"/>
              <a:t>hd</a:t>
            </a:r>
            <a:r>
              <a:rPr lang="en-US" altLang="zh-CN" dirty="0"/>
              <a:t>’]/form/span/input") #</a:t>
            </a:r>
            <a:r>
              <a:rPr lang="zh-CN" altLang="en-US" dirty="0"/>
              <a:t>通过上三级目录的</a:t>
            </a:r>
            <a:r>
              <a:rPr lang="en-US" altLang="zh-CN" dirty="0"/>
              <a:t>id </a:t>
            </a:r>
            <a:r>
              <a:rPr lang="zh-CN" altLang="en-US" dirty="0"/>
              <a:t>属性定位</a:t>
            </a:r>
          </a:p>
          <a:p>
            <a:r>
              <a:rPr lang="en-US" altLang="zh-CN" dirty="0" err="1"/>
              <a:t>find_element_by_xpath</a:t>
            </a:r>
            <a:r>
              <a:rPr lang="en-US" altLang="zh-CN" dirty="0"/>
              <a:t>("//div[@name=’q’]/form/span/input")#</a:t>
            </a:r>
            <a:r>
              <a:rPr lang="zh-CN" altLang="en-US" dirty="0"/>
              <a:t>通过上三级目录的</a:t>
            </a:r>
            <a:r>
              <a:rPr lang="en-US" altLang="zh-CN" dirty="0"/>
              <a:t>name </a:t>
            </a:r>
            <a:r>
              <a:rPr lang="zh-CN" altLang="en-US" dirty="0"/>
              <a:t>属性</a:t>
            </a:r>
            <a:r>
              <a:rPr lang="zh-CN" altLang="en-US" dirty="0" smtClean="0"/>
              <a:t>定位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564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简单元素的定位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6728" y="1271847"/>
            <a:ext cx="1116616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定位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 当</a:t>
            </a:r>
            <a:r>
              <a:rPr lang="zh-CN" altLang="en-US" dirty="0"/>
              <a:t>我们所要定位的元素很难找到合适的方式时，都</a:t>
            </a:r>
            <a:r>
              <a:rPr lang="zh-CN" altLang="en-US" dirty="0" smtClean="0"/>
              <a:t>可以</a:t>
            </a:r>
            <a:r>
              <a:rPr lang="zh-CN" altLang="en-US" dirty="0"/>
              <a:t>通过</a:t>
            </a:r>
            <a:r>
              <a:rPr lang="zh-CN" altLang="en-US" dirty="0" smtClean="0"/>
              <a:t>这种</a:t>
            </a:r>
            <a:r>
              <a:rPr lang="zh-CN" altLang="en-US" dirty="0"/>
              <a:t>绝对路径的</a:t>
            </a:r>
            <a:r>
              <a:rPr lang="zh-CN" altLang="en-US" dirty="0" smtClean="0"/>
              <a:t>方式定位</a:t>
            </a:r>
            <a:r>
              <a:rPr lang="zh-CN" altLang="en-US" dirty="0"/>
              <a:t>，缺点是当元素在</a:t>
            </a:r>
            <a:r>
              <a:rPr lang="zh-CN" altLang="en-US" dirty="0" smtClean="0"/>
              <a:t>很多级</a:t>
            </a:r>
            <a:r>
              <a:rPr lang="zh-CN" altLang="en-US" dirty="0"/>
              <a:t>目录下时，我们不得不要写很长的路径，而且这种方式难以阅读和</a:t>
            </a:r>
            <a:r>
              <a:rPr lang="zh-CN" altLang="en-US" dirty="0" smtClean="0"/>
              <a:t>维护。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缺点：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1</a:t>
            </a:r>
            <a:r>
              <a:rPr lang="zh-CN" altLang="en-US" dirty="0"/>
              <a:t>、性能差，定位元素的性能要比其它大多数方式差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2</a:t>
            </a:r>
            <a:r>
              <a:rPr lang="zh-CN" altLang="en-US" dirty="0"/>
              <a:t>、不够健壮，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会</a:t>
            </a:r>
            <a:r>
              <a:rPr lang="zh-CN" altLang="en-US" dirty="0"/>
              <a:t>随着页面元素布局的改变而改变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3.</a:t>
            </a:r>
            <a:r>
              <a:rPr lang="zh-CN" altLang="en-US" dirty="0" smtClean="0"/>
              <a:t>、兼容性</a:t>
            </a:r>
            <a:r>
              <a:rPr lang="zh-CN" altLang="en-US" dirty="0"/>
              <a:t>不好，在不同的浏览器下对</a:t>
            </a:r>
            <a:r>
              <a:rPr lang="en-US" altLang="zh-CN" dirty="0" err="1"/>
              <a:t>XPath</a:t>
            </a:r>
            <a:r>
              <a:rPr lang="en-US" altLang="zh-CN" dirty="0"/>
              <a:t> </a:t>
            </a:r>
            <a:r>
              <a:rPr lang="zh-CN" altLang="en-US" dirty="0"/>
              <a:t>的实现是不一样的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1372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简单元素的定位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6728" y="1271847"/>
            <a:ext cx="1116616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定位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 使用工具定位，谷歌浏览器</a:t>
            </a:r>
            <a:r>
              <a:rPr lang="en-US" altLang="zh-CN" dirty="0" smtClean="0"/>
              <a:t>F12</a:t>
            </a:r>
            <a:r>
              <a:rPr lang="zh-CN" altLang="en-US" dirty="0" smtClean="0"/>
              <a:t>打开调试工具</a:t>
            </a:r>
            <a:r>
              <a:rPr lang="zh-CN" altLang="en-US" dirty="0"/>
              <a:t>，</a:t>
            </a:r>
            <a:r>
              <a:rPr lang="zh-CN" altLang="en-US" dirty="0" smtClean="0"/>
              <a:t>点击</a:t>
            </a:r>
            <a:r>
              <a:rPr lang="zh-CN" altLang="en-US" dirty="0"/>
              <a:t>插件左上角的鼠标箭头，再点击页面上的</a:t>
            </a:r>
            <a:r>
              <a:rPr lang="zh-CN" altLang="en-US" dirty="0" smtClean="0"/>
              <a:t>元素，鼠标定位到选中行，在元素上右键弹出菜单，选择</a:t>
            </a:r>
            <a:r>
              <a:rPr lang="en-US" altLang="zh-CN" dirty="0" smtClean="0"/>
              <a:t>copy 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，将当前元素的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路径拷贝到脚本中。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62" y="2775427"/>
            <a:ext cx="7748475" cy="35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64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简单元素的定位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6728" y="1271847"/>
            <a:ext cx="111661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定位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 使用火狐浏览器插件</a:t>
            </a:r>
            <a:r>
              <a:rPr lang="en-US" altLang="zh-CN" dirty="0" err="1" smtClean="0"/>
              <a:t>Xpath</a:t>
            </a:r>
            <a:r>
              <a:rPr lang="en-US" altLang="zh-CN" dirty="0" smtClean="0"/>
              <a:t> Finder</a:t>
            </a:r>
            <a:r>
              <a:rPr lang="zh-CN" altLang="en-US" dirty="0" smtClean="0"/>
              <a:t>定位元素，在火狐浏览器附加组件搜索</a:t>
            </a:r>
            <a:r>
              <a:rPr lang="en-US" altLang="zh-CN" dirty="0" err="1" smtClean="0"/>
              <a:t>Xpath</a:t>
            </a:r>
            <a:r>
              <a:rPr lang="en-US" altLang="zh-CN" dirty="0" smtClean="0"/>
              <a:t> Finder</a:t>
            </a:r>
            <a:r>
              <a:rPr lang="zh-CN" altLang="en-US" dirty="0" smtClean="0"/>
              <a:t>，下载安装后，点击插件，选中页面元素点击，左下方即可显示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路径。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986" y="2892829"/>
            <a:ext cx="6616781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49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简单元素的定位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6728" y="1271847"/>
            <a:ext cx="1116616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r>
              <a:rPr lang="en-US" altLang="zh-CN" dirty="0" smtClean="0"/>
              <a:t>       CSS </a:t>
            </a:r>
            <a:r>
              <a:rPr lang="zh-CN" altLang="en-US" dirty="0"/>
              <a:t>可以比较灵活选择控件的任意属性，一般情况下定位速度要比</a:t>
            </a:r>
            <a:r>
              <a:rPr lang="en-US" altLang="zh-CN" dirty="0" err="1"/>
              <a:t>XPath</a:t>
            </a:r>
            <a:r>
              <a:rPr lang="en-US" altLang="zh-CN" dirty="0"/>
              <a:t> </a:t>
            </a:r>
            <a:r>
              <a:rPr lang="zh-CN" altLang="en-US" dirty="0"/>
              <a:t>快，但对于初学者来说比较</a:t>
            </a:r>
          </a:p>
          <a:p>
            <a:r>
              <a:rPr lang="zh-CN" altLang="en-US" dirty="0"/>
              <a:t>难以学习</a:t>
            </a:r>
            <a:r>
              <a:rPr lang="zh-CN" altLang="en-US" dirty="0" smtClean="0"/>
              <a:t>使用。</a:t>
            </a:r>
            <a:endParaRPr lang="en-US" altLang="zh-CN" dirty="0" smtClean="0"/>
          </a:p>
          <a:p>
            <a:r>
              <a:rPr lang="en-US" altLang="zh-CN" dirty="0"/>
              <a:t>CSS </a:t>
            </a:r>
            <a:r>
              <a:rPr lang="zh-CN" altLang="en-US" dirty="0"/>
              <a:t>选择器的常见语法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57" y="2472578"/>
            <a:ext cx="5528965" cy="37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59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简单元素的定位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6728" y="1271847"/>
            <a:ext cx="111661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用法：</a:t>
            </a:r>
            <a:endParaRPr lang="en-US" altLang="zh-CN" dirty="0" smtClean="0"/>
          </a:p>
          <a:p>
            <a:r>
              <a:rPr lang="en-US" altLang="zh-CN" dirty="0" smtClean="0"/>
              <a:t>&lt;</a:t>
            </a:r>
            <a:r>
              <a:rPr lang="en-US" altLang="zh-CN" dirty="0"/>
              <a:t>input class="</a:t>
            </a:r>
            <a:r>
              <a:rPr lang="en-US" altLang="zh-CN" dirty="0" err="1"/>
              <a:t>logininput</a:t>
            </a:r>
            <a:r>
              <a:rPr lang="en-US" altLang="zh-CN" dirty="0"/>
              <a:t> required" name="</a:t>
            </a:r>
            <a:r>
              <a:rPr lang="en-US" altLang="zh-CN" dirty="0" err="1"/>
              <a:t>userName</a:t>
            </a:r>
            <a:r>
              <a:rPr lang="en-US" altLang="zh-CN" dirty="0"/>
              <a:t>" id="</a:t>
            </a:r>
            <a:r>
              <a:rPr lang="en-US" altLang="zh-CN" dirty="0" err="1"/>
              <a:t>userName</a:t>
            </a:r>
            <a:r>
              <a:rPr lang="en-US" altLang="zh-CN" dirty="0"/>
              <a:t>" type="text</a:t>
            </a:r>
            <a:r>
              <a:rPr lang="en-US" altLang="zh-CN" dirty="0" smtClean="0"/>
              <a:t>"&gt;</a:t>
            </a:r>
          </a:p>
          <a:p>
            <a:r>
              <a:rPr lang="en-US" altLang="zh-CN" dirty="0" smtClean="0"/>
              <a:t>          CSS=#username</a:t>
            </a:r>
          </a:p>
          <a:p>
            <a:r>
              <a:rPr lang="en-US" altLang="zh-CN" dirty="0" smtClean="0"/>
              <a:t>          CSS=.</a:t>
            </a:r>
            <a:r>
              <a:rPr lang="en-US" altLang="zh-CN" dirty="0" err="1" smtClean="0"/>
              <a:t>logininput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&lt;</a:t>
            </a:r>
            <a:r>
              <a:rPr lang="en-US" altLang="zh-CN" dirty="0"/>
              <a:t>div class="</a:t>
            </a:r>
            <a:r>
              <a:rPr lang="en-US" altLang="zh-CN" dirty="0" err="1"/>
              <a:t>formdiv</a:t>
            </a:r>
            <a:r>
              <a:rPr lang="en-US" altLang="zh-CN" dirty="0"/>
              <a:t>"&gt;</a:t>
            </a:r>
          </a:p>
          <a:p>
            <a:r>
              <a:rPr lang="en-US" altLang="zh-CN" dirty="0"/>
              <a:t>&lt;form name="</a:t>
            </a:r>
            <a:r>
              <a:rPr lang="en-US" altLang="zh-CN" dirty="0" err="1"/>
              <a:t>fnfn</a:t>
            </a:r>
            <a:r>
              <a:rPr lang="en-US" altLang="zh-CN" dirty="0"/>
              <a:t>"&gt;</a:t>
            </a:r>
          </a:p>
          <a:p>
            <a:r>
              <a:rPr lang="en-US" altLang="zh-CN" dirty="0"/>
              <a:t>&lt;input name="username" type="text"&gt;&lt;/input&gt;</a:t>
            </a:r>
          </a:p>
          <a:p>
            <a:r>
              <a:rPr lang="en-US" altLang="zh-CN" dirty="0" smtClean="0"/>
              <a:t>&lt;/</a:t>
            </a:r>
            <a:r>
              <a:rPr lang="en-US" altLang="zh-CN" dirty="0"/>
              <a:t>form&gt;</a:t>
            </a:r>
          </a:p>
          <a:p>
            <a:r>
              <a:rPr lang="en-US" altLang="zh-CN" dirty="0"/>
              <a:t>&lt;div class="</a:t>
            </a:r>
            <a:r>
              <a:rPr lang="en-US" altLang="zh-CN" dirty="0" err="1"/>
              <a:t>subdiv</a:t>
            </a:r>
            <a:r>
              <a:rPr lang="en-US" altLang="zh-CN" dirty="0" smtClean="0"/>
              <a:t>"&gt;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CSS=</a:t>
            </a:r>
            <a:r>
              <a:rPr lang="en-US" altLang="zh-CN" dirty="0" err="1" smtClean="0"/>
              <a:t>form+div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匹配       </a:t>
            </a:r>
            <a:r>
              <a:rPr lang="en-US" altLang="zh-CN" dirty="0" smtClean="0"/>
              <a:t>&lt;</a:t>
            </a:r>
            <a:r>
              <a:rPr lang="en-US" altLang="zh-CN" dirty="0"/>
              <a:t>div class="</a:t>
            </a:r>
            <a:r>
              <a:rPr lang="en-US" altLang="zh-CN" dirty="0" err="1"/>
              <a:t>subdiv</a:t>
            </a:r>
            <a:r>
              <a:rPr lang="en-US" altLang="zh-CN" dirty="0" smtClean="0"/>
              <a:t>"&gt;  </a:t>
            </a:r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4702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864" y="-8389"/>
            <a:ext cx="6940062" cy="6873635"/>
          </a:xfrm>
          <a:custGeom>
            <a:avLst/>
            <a:gdLst>
              <a:gd name="connsiteX0" fmla="*/ 0 w 6994769"/>
              <a:gd name="connsiteY0" fmla="*/ 0 h 6858001"/>
              <a:gd name="connsiteX1" fmla="*/ 5280269 w 6994769"/>
              <a:gd name="connsiteY1" fmla="*/ 0 h 6858001"/>
              <a:gd name="connsiteX2" fmla="*/ 6994769 w 6994769"/>
              <a:gd name="connsiteY2" fmla="*/ 6858001 h 6858001"/>
              <a:gd name="connsiteX3" fmla="*/ 0 w 699476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4769" h="6858001">
                <a:moveTo>
                  <a:pt x="0" y="0"/>
                </a:moveTo>
                <a:lnTo>
                  <a:pt x="5280269" y="0"/>
                </a:lnTo>
                <a:lnTo>
                  <a:pt x="6994769" y="6858001"/>
                </a:lnTo>
                <a:lnTo>
                  <a:pt x="0" y="6858001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6211627" y="281548"/>
            <a:ext cx="3264881" cy="711200"/>
            <a:chOff x="6807195" y="539262"/>
            <a:chExt cx="3048750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438526" y="713922"/>
              <a:ext cx="241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自动化测试简介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452186" y="1253029"/>
            <a:ext cx="5263533" cy="711200"/>
            <a:chOff x="6807195" y="539262"/>
            <a:chExt cx="3592760" cy="711200"/>
          </a:xfrm>
        </p:grpSpPr>
        <p:grpSp>
          <p:nvGrpSpPr>
            <p:cNvPr id="64" name="组合 63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66" name="矩形: 圆角 65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783754" y="1578708"/>
                <a:ext cx="530819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7343093" y="710196"/>
              <a:ext cx="3056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 </a:t>
              </a:r>
              <a:r>
                <a:rPr lang="en-US" altLang="zh-CN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webdriver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环境搭建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674954" y="2142858"/>
            <a:ext cx="2922956" cy="711200"/>
            <a:chOff x="6807195" y="539262"/>
            <a:chExt cx="2922956" cy="711200"/>
          </a:xfrm>
        </p:grpSpPr>
        <p:grpSp>
          <p:nvGrpSpPr>
            <p:cNvPr id="69" name="组合 68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71" name="矩形: 圆角 70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7518395" y="7101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41304" y="2971800"/>
            <a:ext cx="4203720" cy="914400"/>
            <a:chOff x="790302" y="3108960"/>
            <a:chExt cx="3819514" cy="914400"/>
          </a:xfrm>
        </p:grpSpPr>
        <p:sp>
          <p:nvSpPr>
            <p:cNvPr id="3" name="矩形 2"/>
            <p:cNvSpPr/>
            <p:nvPr/>
          </p:nvSpPr>
          <p:spPr>
            <a:xfrm>
              <a:off x="790302" y="3108960"/>
              <a:ext cx="3522931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879386" y="3181439"/>
              <a:ext cx="37304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自动化测试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7334553" y="2314680"/>
            <a:ext cx="1769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Webdriver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334553" y="4211975"/>
            <a:ext cx="3801080" cy="711200"/>
            <a:chOff x="6799629" y="580654"/>
            <a:chExt cx="2930522" cy="711200"/>
          </a:xfrm>
        </p:grpSpPr>
        <p:grpSp>
          <p:nvGrpSpPr>
            <p:cNvPr id="24" name="组合 23"/>
            <p:cNvGrpSpPr/>
            <p:nvPr/>
          </p:nvGrpSpPr>
          <p:grpSpPr>
            <a:xfrm>
              <a:off x="6799629" y="580654"/>
              <a:ext cx="2930522" cy="711200"/>
              <a:chOff x="6776188" y="1620100"/>
              <a:chExt cx="2930522" cy="711200"/>
            </a:xfrm>
          </p:grpSpPr>
          <p:sp>
            <p:nvSpPr>
              <p:cNvPr id="26" name="矩形: 圆角 70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6776188" y="1620100"/>
                <a:ext cx="60259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7518395" y="7101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116152" y="4366051"/>
            <a:ext cx="29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HTMLTestRunner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787435" y="3281337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单元测试框架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940926" y="3139497"/>
            <a:ext cx="3598299" cy="711200"/>
            <a:chOff x="6799629" y="580654"/>
            <a:chExt cx="2930522" cy="711200"/>
          </a:xfrm>
        </p:grpSpPr>
        <p:grpSp>
          <p:nvGrpSpPr>
            <p:cNvPr id="32" name="组合 31"/>
            <p:cNvGrpSpPr/>
            <p:nvPr/>
          </p:nvGrpSpPr>
          <p:grpSpPr>
            <a:xfrm>
              <a:off x="6799629" y="580654"/>
              <a:ext cx="2930522" cy="711200"/>
              <a:chOff x="6776188" y="1620100"/>
              <a:chExt cx="2930522" cy="711200"/>
            </a:xfrm>
          </p:grpSpPr>
          <p:sp>
            <p:nvSpPr>
              <p:cNvPr id="34" name="矩形: 圆角 70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6776188" y="1620100"/>
                <a:ext cx="636549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7518395" y="7101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630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鼠标操作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6728" y="1162119"/>
            <a:ext cx="111661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有关</a:t>
            </a:r>
            <a:r>
              <a:rPr lang="zh-CN" altLang="en-US" dirty="0"/>
              <a:t>鼠标的操作，不单单只有单击，有时候还要和到右击，双击，拖动等操作，这些操作包含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ActionChains</a:t>
            </a:r>
            <a:r>
              <a:rPr lang="en-US" altLang="zh-CN" dirty="0" smtClean="0"/>
              <a:t> </a:t>
            </a:r>
            <a:r>
              <a:rPr lang="zh-CN" altLang="en-US" dirty="0"/>
              <a:t>类中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/>
              <a:t>ActionChains</a:t>
            </a:r>
            <a:r>
              <a:rPr lang="en-US" altLang="zh-CN" dirty="0"/>
              <a:t> </a:t>
            </a:r>
            <a:r>
              <a:rPr lang="zh-CN" altLang="en-US" dirty="0"/>
              <a:t>类鼠标操作的常用方法：</a:t>
            </a:r>
          </a:p>
          <a:p>
            <a:r>
              <a:rPr lang="zh-CN" altLang="en-US" dirty="0"/>
              <a:t> </a:t>
            </a:r>
            <a:r>
              <a:rPr lang="en-US" altLang="zh-CN" dirty="0" err="1"/>
              <a:t>context_click</a:t>
            </a:r>
            <a:r>
              <a:rPr lang="en-US" altLang="zh-CN" dirty="0"/>
              <a:t>() </a:t>
            </a:r>
            <a:r>
              <a:rPr lang="zh-CN" altLang="en-US" dirty="0"/>
              <a:t>右击</a:t>
            </a:r>
          </a:p>
          <a:p>
            <a:r>
              <a:rPr lang="zh-CN" altLang="en-US" dirty="0"/>
              <a:t> </a:t>
            </a:r>
            <a:r>
              <a:rPr lang="en-US" altLang="zh-CN" dirty="0" err="1"/>
              <a:t>double_click</a:t>
            </a:r>
            <a:r>
              <a:rPr lang="en-US" altLang="zh-CN" dirty="0"/>
              <a:t>() </a:t>
            </a:r>
            <a:r>
              <a:rPr lang="zh-CN" altLang="en-US" dirty="0"/>
              <a:t>双击</a:t>
            </a:r>
          </a:p>
          <a:p>
            <a:r>
              <a:rPr lang="zh-CN" altLang="en-US" dirty="0"/>
              <a:t> </a:t>
            </a:r>
            <a:r>
              <a:rPr lang="en-US" altLang="zh-CN" dirty="0" err="1"/>
              <a:t>drag_and_drop</a:t>
            </a:r>
            <a:r>
              <a:rPr lang="en-US" altLang="zh-CN" dirty="0"/>
              <a:t>() </a:t>
            </a:r>
            <a:r>
              <a:rPr lang="zh-CN" altLang="en-US" dirty="0"/>
              <a:t>拖动</a:t>
            </a:r>
          </a:p>
          <a:p>
            <a:r>
              <a:rPr lang="zh-CN" altLang="en-US" dirty="0"/>
              <a:t> </a:t>
            </a:r>
            <a:r>
              <a:rPr lang="en-US" altLang="zh-CN" dirty="0" err="1"/>
              <a:t>move_to_element</a:t>
            </a:r>
            <a:r>
              <a:rPr lang="en-US" altLang="zh-CN" dirty="0"/>
              <a:t>() </a:t>
            </a:r>
            <a:r>
              <a:rPr lang="zh-CN" altLang="en-US" dirty="0"/>
              <a:t>鼠标悬停在一个元素上</a:t>
            </a:r>
          </a:p>
          <a:p>
            <a:r>
              <a:rPr lang="zh-CN" altLang="en-US" dirty="0"/>
              <a:t> </a:t>
            </a:r>
            <a:r>
              <a:rPr lang="en-US" altLang="zh-CN" dirty="0" err="1"/>
              <a:t>click_and_hold</a:t>
            </a:r>
            <a:r>
              <a:rPr lang="en-US" altLang="zh-CN" dirty="0"/>
              <a:t>() </a:t>
            </a:r>
            <a:r>
              <a:rPr lang="zh-CN" altLang="en-US" dirty="0"/>
              <a:t>按下鼠标左键在一个元素</a:t>
            </a:r>
            <a:r>
              <a:rPr lang="zh-CN" altLang="en-US" dirty="0" smtClean="0"/>
              <a:t>上</a:t>
            </a:r>
            <a:endParaRPr lang="en-US" altLang="zh-CN" dirty="0"/>
          </a:p>
          <a:p>
            <a:r>
              <a:rPr lang="zh-CN" altLang="en-US" dirty="0" smtClean="0"/>
              <a:t>用法：</a:t>
            </a:r>
            <a:endParaRPr lang="en-US" altLang="zh-CN" dirty="0" smtClean="0"/>
          </a:p>
          <a:p>
            <a:r>
              <a:rPr lang="en-US" altLang="zh-CN" dirty="0"/>
              <a:t>#</a:t>
            </a:r>
            <a:r>
              <a:rPr lang="zh-CN" altLang="en-US" dirty="0"/>
              <a:t>引入</a:t>
            </a:r>
            <a:r>
              <a:rPr lang="en-US" altLang="zh-CN" dirty="0" err="1"/>
              <a:t>ActionChains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</a:p>
          <a:p>
            <a:r>
              <a:rPr lang="en-US" altLang="zh-CN" dirty="0"/>
              <a:t>from </a:t>
            </a:r>
            <a:r>
              <a:rPr lang="en-US" altLang="zh-CN" dirty="0" err="1"/>
              <a:t>selenium.webdriver.common.action_chains</a:t>
            </a:r>
            <a:r>
              <a:rPr lang="en-US" altLang="zh-CN" dirty="0"/>
              <a:t> import </a:t>
            </a:r>
            <a:r>
              <a:rPr lang="en-US" altLang="zh-CN" dirty="0" err="1"/>
              <a:t>ActionChains</a:t>
            </a:r>
            <a:endParaRPr lang="en-US" altLang="zh-CN" dirty="0"/>
          </a:p>
          <a:p>
            <a:r>
              <a:rPr lang="en-US" altLang="zh-CN" dirty="0"/>
              <a:t>...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定位到要右击的元素</a:t>
            </a:r>
          </a:p>
          <a:p>
            <a:r>
              <a:rPr lang="en-US" altLang="zh-CN" dirty="0"/>
              <a:t>right =</a:t>
            </a:r>
            <a:r>
              <a:rPr lang="en-US" altLang="zh-CN" dirty="0" err="1"/>
              <a:t>driver.find_element_by_xpath</a:t>
            </a:r>
            <a:r>
              <a:rPr lang="en-US" altLang="zh-CN" dirty="0"/>
              <a:t>("xx")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对定位到的元素执行鼠标右键操作</a:t>
            </a:r>
          </a:p>
          <a:p>
            <a:r>
              <a:rPr lang="en-US" altLang="zh-CN" dirty="0" err="1"/>
              <a:t>ActionChains</a:t>
            </a:r>
            <a:r>
              <a:rPr lang="en-US" altLang="zh-CN" dirty="0"/>
              <a:t>(driver).</a:t>
            </a:r>
            <a:r>
              <a:rPr lang="en-US" altLang="zh-CN" dirty="0" err="1"/>
              <a:t>context_click</a:t>
            </a:r>
            <a:r>
              <a:rPr lang="en-US" altLang="zh-CN" dirty="0"/>
              <a:t>(right).perform()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1005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/>
        </p:nvSpPr>
        <p:spPr>
          <a:xfrm>
            <a:off x="2701202" y="3439309"/>
            <a:ext cx="6789596" cy="130622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142523" y="882901"/>
            <a:ext cx="1906955" cy="1906955"/>
          </a:xfrm>
          <a:prstGeom prst="ellipse">
            <a:avLst/>
          </a:prstGeom>
          <a:solidFill>
            <a:srgbClr val="CC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6725" y="3672757"/>
            <a:ext cx="463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Unittest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0368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88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Katalon Recorder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46367" y="1191091"/>
            <a:ext cx="10206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 Katalon </a:t>
            </a:r>
            <a:r>
              <a:rPr lang="zh-CN" altLang="en-US" dirty="0"/>
              <a:t>Recorder (Selenium IDE for FF55</a:t>
            </a:r>
            <a:r>
              <a:rPr lang="zh-CN" altLang="en-US" dirty="0" smtClean="0"/>
              <a:t>+)</a:t>
            </a:r>
            <a:r>
              <a:rPr lang="en-US" altLang="zh-CN" dirty="0"/>
              <a:t> </a:t>
            </a:r>
            <a:r>
              <a:rPr lang="zh-CN" altLang="en-US" dirty="0" smtClean="0"/>
              <a:t>是</a:t>
            </a:r>
            <a:r>
              <a:rPr lang="zh-CN" altLang="en-US" dirty="0"/>
              <a:t>嵌入到</a:t>
            </a:r>
            <a:r>
              <a:rPr lang="en-US" altLang="zh-CN" dirty="0" err="1"/>
              <a:t>firefox</a:t>
            </a:r>
            <a:r>
              <a:rPr lang="en-US" altLang="zh-CN" dirty="0"/>
              <a:t> </a:t>
            </a:r>
            <a:r>
              <a:rPr lang="zh-CN" altLang="en-US" dirty="0"/>
              <a:t>浏览器的一个插件，这里之所以</a:t>
            </a:r>
            <a:r>
              <a:rPr lang="zh-CN" altLang="en-US" dirty="0" smtClean="0"/>
              <a:t>要介绍</a:t>
            </a:r>
            <a:r>
              <a:rPr lang="zh-CN" altLang="en-US" dirty="0"/>
              <a:t>Katalon Recorder</a:t>
            </a:r>
            <a:r>
              <a:rPr lang="zh-CN" altLang="en-US" dirty="0" smtClean="0"/>
              <a:t>是</a:t>
            </a:r>
            <a:r>
              <a:rPr lang="zh-CN" altLang="en-US" dirty="0"/>
              <a:t>因为我们可以</a:t>
            </a:r>
            <a:r>
              <a:rPr lang="zh-CN" altLang="en-US" dirty="0" smtClean="0"/>
              <a:t>将</a:t>
            </a:r>
            <a:r>
              <a:rPr lang="zh-CN" altLang="en-US" dirty="0"/>
              <a:t>Katalon Recorder</a:t>
            </a:r>
            <a:r>
              <a:rPr lang="zh-CN" altLang="en-US" dirty="0" smtClean="0"/>
              <a:t>录制</a:t>
            </a:r>
            <a:r>
              <a:rPr lang="zh-CN" altLang="en-US" dirty="0"/>
              <a:t>的脚本转换成不同语言脚本，有助于帮助我们</a:t>
            </a:r>
            <a:r>
              <a:rPr lang="zh-CN" altLang="en-US" dirty="0" smtClean="0"/>
              <a:t>尽快</a:t>
            </a:r>
            <a:r>
              <a:rPr lang="zh-CN" altLang="en-US" dirty="0"/>
              <a:t>熟悉脚本语言以及测试框架。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30" y="2114421"/>
            <a:ext cx="5402333" cy="406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15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88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Katalon Recorder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46367" y="1191091"/>
            <a:ext cx="10206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 导出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unittest</a:t>
            </a:r>
            <a:r>
              <a:rPr lang="zh-CN" altLang="en-US" dirty="0" smtClean="0"/>
              <a:t>格式，脚本录制完成后，点击</a:t>
            </a:r>
            <a:r>
              <a:rPr lang="en-US" altLang="zh-CN" dirty="0" smtClean="0"/>
              <a:t>export</a:t>
            </a:r>
            <a:r>
              <a:rPr lang="zh-CN" altLang="en-US" dirty="0" smtClean="0"/>
              <a:t>，选择</a:t>
            </a:r>
            <a:r>
              <a:rPr lang="en-US" altLang="zh-CN" dirty="0" smtClean="0"/>
              <a:t>python2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unittest+webdriwer</a:t>
            </a:r>
            <a:r>
              <a:rPr lang="zh-CN" altLang="en-US" dirty="0" smtClean="0"/>
              <a:t>）格式导出，保存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Py</a:t>
            </a:r>
            <a:r>
              <a:rPr lang="zh-CN" altLang="en-US" dirty="0" smtClean="0"/>
              <a:t>格式</a:t>
            </a:r>
            <a:r>
              <a:rPr lang="en-US" altLang="zh-CN" dirty="0" smtClean="0"/>
              <a:t>,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编译器打开脚本。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914" y="1837422"/>
            <a:ext cx="5309073" cy="399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Unittest</a:t>
              </a:r>
              <a:r>
                <a:rPr lang="zh-CN" altLang="en-US" dirty="0" smtClean="0"/>
                <a:t>框架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5" y="1162483"/>
            <a:ext cx="8473782" cy="47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88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Unittest</a:t>
              </a:r>
              <a:r>
                <a:rPr lang="zh-CN" altLang="en-US" dirty="0" smtClean="0"/>
                <a:t>框架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153" y="1044461"/>
            <a:ext cx="7763515" cy="489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48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Unittest</a:t>
              </a:r>
              <a:r>
                <a:rPr lang="zh-CN" altLang="en-US" dirty="0" smtClean="0"/>
                <a:t>框架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23108" y="1245326"/>
            <a:ext cx="10841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组织用例集</a:t>
            </a:r>
            <a:endParaRPr lang="en-US" altLang="zh-CN" dirty="0" smtClean="0"/>
          </a:p>
          <a:p>
            <a:r>
              <a:rPr lang="zh-CN" altLang="en-US" dirty="0" smtClean="0"/>
              <a:t>        完整</a:t>
            </a:r>
            <a:r>
              <a:rPr lang="zh-CN" altLang="en-US" dirty="0"/>
              <a:t>的单元测试很少只执行一个测试用例</a:t>
            </a:r>
            <a:r>
              <a:rPr lang="zh-CN" altLang="en-US" dirty="0" smtClean="0"/>
              <a:t>，测试人员</a:t>
            </a:r>
            <a:r>
              <a:rPr lang="zh-CN" altLang="en-US" dirty="0"/>
              <a:t>通常都需要编写多个测试用例才能对某一软件功</a:t>
            </a:r>
          </a:p>
          <a:p>
            <a:r>
              <a:rPr lang="zh-CN" altLang="en-US" dirty="0"/>
              <a:t>能进行比较完整的测试，这些相关的测试用例称为一个测试用例集</a:t>
            </a:r>
            <a:r>
              <a:rPr lang="zh-CN" altLang="en-US" dirty="0" smtClean="0"/>
              <a:t>，使用</a:t>
            </a:r>
            <a:r>
              <a:rPr lang="en-US" altLang="zh-CN" dirty="0" err="1"/>
              <a:t>TestSuite</a:t>
            </a:r>
            <a:r>
              <a:rPr lang="en-US" altLang="zh-CN" dirty="0"/>
              <a:t> </a:t>
            </a:r>
            <a:r>
              <a:rPr lang="zh-CN" altLang="en-US" dirty="0"/>
              <a:t>类来</a:t>
            </a:r>
            <a:r>
              <a:rPr lang="zh-CN" altLang="en-US" dirty="0" smtClean="0"/>
              <a:t>表示。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16" y="2266056"/>
            <a:ext cx="74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Unittest</a:t>
              </a:r>
              <a:r>
                <a:rPr lang="zh-CN" altLang="en-US" dirty="0" smtClean="0"/>
                <a:t>框架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23107" y="1245326"/>
            <a:ext cx="102499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批量执行测试用例</a:t>
            </a:r>
            <a:endParaRPr lang="en-US" altLang="zh-CN" dirty="0" smtClean="0"/>
          </a:p>
          <a:p>
            <a:r>
              <a:rPr lang="zh-CN" altLang="en-US" dirty="0" smtClean="0"/>
              <a:t>        把</a:t>
            </a:r>
            <a:r>
              <a:rPr lang="zh-CN" altLang="en-US" dirty="0"/>
              <a:t>相关的几条用例放到一个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en-US" altLang="zh-CN" dirty="0"/>
              <a:t> </a:t>
            </a:r>
            <a:r>
              <a:rPr lang="zh-CN" altLang="en-US" dirty="0"/>
              <a:t>文件里，把所有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en-US" altLang="zh-CN" dirty="0"/>
              <a:t> </a:t>
            </a:r>
            <a:r>
              <a:rPr lang="zh-CN" altLang="en-US" dirty="0"/>
              <a:t>文件放到一个文件夹下，然后</a:t>
            </a:r>
            <a:r>
              <a:rPr lang="zh-CN" altLang="en-US" dirty="0" smtClean="0"/>
              <a:t>通过</a:t>
            </a:r>
            <a:r>
              <a:rPr lang="zh-CN" altLang="en-US" dirty="0"/>
              <a:t>一个程序执行文件夹下面的所有用例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例：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新建</a:t>
            </a:r>
            <a:r>
              <a:rPr lang="en-US" altLang="zh-CN" dirty="0" err="1" smtClean="0"/>
              <a:t>py</a:t>
            </a:r>
            <a:r>
              <a:rPr lang="zh-CN" altLang="en-US" dirty="0" smtClean="0"/>
              <a:t>文件，执行所有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开头命名的用例，如下：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78" y="2163064"/>
            <a:ext cx="2438095" cy="12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278" y="3824079"/>
            <a:ext cx="5438493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18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/>
        </p:nvSpPr>
        <p:spPr>
          <a:xfrm>
            <a:off x="2701202" y="3439309"/>
            <a:ext cx="6789596" cy="130622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142523" y="882901"/>
            <a:ext cx="1906955" cy="1906955"/>
          </a:xfrm>
          <a:prstGeom prst="ellipse">
            <a:avLst/>
          </a:prstGeom>
          <a:solidFill>
            <a:srgbClr val="CC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5136" y="3661536"/>
            <a:ext cx="53150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HTMLTestRunner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342054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3962066" cy="711200"/>
            <a:chOff x="6807195" y="539262"/>
            <a:chExt cx="396206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3962066" cy="711200"/>
              <a:chOff x="6783754" y="1578708"/>
              <a:chExt cx="396206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5" y="1695939"/>
                <a:ext cx="3571295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66794" y="397580"/>
            <a:ext cx="3250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HTMLTestRunner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</a:p>
        </p:txBody>
      </p:sp>
      <p:sp>
        <p:nvSpPr>
          <p:cNvPr id="2" name="矩形 1"/>
          <p:cNvSpPr/>
          <p:nvPr/>
        </p:nvSpPr>
        <p:spPr>
          <a:xfrm>
            <a:off x="980633" y="1175385"/>
            <a:ext cx="100095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HTMLTestRunner</a:t>
            </a:r>
            <a:r>
              <a:rPr lang="en-US" altLang="zh-CN" dirty="0" smtClean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Python </a:t>
            </a:r>
            <a:r>
              <a:rPr lang="zh-CN" altLang="en-US" dirty="0"/>
              <a:t>标准库的</a:t>
            </a:r>
            <a:r>
              <a:rPr lang="en-US" altLang="zh-CN" dirty="0" err="1"/>
              <a:t>unittest</a:t>
            </a:r>
            <a:r>
              <a:rPr lang="en-US" altLang="zh-CN" dirty="0"/>
              <a:t> </a:t>
            </a:r>
            <a:r>
              <a:rPr lang="zh-CN" altLang="en-US" dirty="0"/>
              <a:t>模块的一个扩展。它生成易于使用的</a:t>
            </a:r>
            <a:r>
              <a:rPr lang="en-US" altLang="zh-CN" dirty="0"/>
              <a:t>HTML </a:t>
            </a:r>
            <a:r>
              <a:rPr lang="zh-CN" altLang="en-US" dirty="0"/>
              <a:t>测试报告</a:t>
            </a:r>
            <a:r>
              <a:rPr lang="zh-CN" altLang="en-US" dirty="0" smtClean="0"/>
              <a:t>。首先</a:t>
            </a:r>
            <a:r>
              <a:rPr lang="zh-CN" altLang="en-US" dirty="0"/>
              <a:t>要下</a:t>
            </a:r>
            <a:r>
              <a:rPr lang="en-US" altLang="zh-CN" dirty="0"/>
              <a:t>HTMLTestRunner.py </a:t>
            </a:r>
            <a:r>
              <a:rPr lang="zh-CN" altLang="en-US" dirty="0"/>
              <a:t>文件，下载地址：</a:t>
            </a:r>
          </a:p>
          <a:p>
            <a:r>
              <a:rPr lang="en-US" altLang="zh-CN" dirty="0" smtClean="0"/>
              <a:t>http</a:t>
            </a:r>
            <a:r>
              <a:rPr lang="en-US" altLang="zh-CN" dirty="0"/>
              <a:t>://tungwaiyip.info/software/HTMLTestRunner.html</a:t>
            </a:r>
          </a:p>
          <a:p>
            <a:r>
              <a:rPr lang="zh-CN" altLang="en-US" dirty="0" smtClean="0"/>
              <a:t>将</a:t>
            </a:r>
            <a:r>
              <a:rPr lang="zh-CN" altLang="en-US" dirty="0"/>
              <a:t>下载的文件放入</a:t>
            </a:r>
            <a:r>
              <a:rPr lang="en-US" altLang="zh-CN" dirty="0"/>
              <a:t>...\Python27\Lib </a:t>
            </a:r>
            <a:r>
              <a:rPr lang="zh-CN" altLang="en-US" dirty="0"/>
              <a:t>目录下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在</a:t>
            </a:r>
            <a:r>
              <a:rPr lang="en-US" altLang="zh-CN" dirty="0"/>
              <a:t>python </a:t>
            </a:r>
            <a:r>
              <a:rPr lang="zh-CN" altLang="en-US" dirty="0"/>
              <a:t>交互模式引入</a:t>
            </a:r>
            <a:r>
              <a:rPr lang="en-US" altLang="zh-CN" dirty="0" err="1"/>
              <a:t>HTMLTestRunner</a:t>
            </a:r>
            <a:r>
              <a:rPr lang="en-US" altLang="zh-CN" dirty="0"/>
              <a:t> </a:t>
            </a:r>
            <a:r>
              <a:rPr lang="zh-CN" altLang="en-US" dirty="0"/>
              <a:t>包，如果没有报错，则说明添加成功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76" y="2663187"/>
            <a:ext cx="2845968" cy="6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160" y="3715514"/>
            <a:ext cx="8885714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04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/>
          <p:cNvSpPr/>
          <p:nvPr/>
        </p:nvSpPr>
        <p:spPr>
          <a:xfrm>
            <a:off x="2701202" y="3439309"/>
            <a:ext cx="6789596" cy="130622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142523" y="882901"/>
            <a:ext cx="1906955" cy="1906955"/>
          </a:xfrm>
          <a:prstGeom prst="ellipse">
            <a:avLst/>
          </a:prstGeom>
          <a:solidFill>
            <a:srgbClr val="CC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76725" y="3672757"/>
            <a:ext cx="463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自动化测试简介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5232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3962066" cy="711200"/>
            <a:chOff x="6807195" y="539262"/>
            <a:chExt cx="396206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3962066" cy="711200"/>
              <a:chOff x="6783754" y="1578708"/>
              <a:chExt cx="396206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5" y="1695939"/>
                <a:ext cx="3571295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66794" y="397580"/>
            <a:ext cx="3250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HTMLTestRunner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</a:p>
        </p:txBody>
      </p:sp>
      <p:sp>
        <p:nvSpPr>
          <p:cNvPr id="2" name="矩形 1"/>
          <p:cNvSpPr/>
          <p:nvPr/>
        </p:nvSpPr>
        <p:spPr>
          <a:xfrm>
            <a:off x="980633" y="1175385"/>
            <a:ext cx="100095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95" y="1955698"/>
            <a:ext cx="9897813" cy="25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98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02893" y="2635739"/>
            <a:ext cx="4986215" cy="1586523"/>
            <a:chOff x="3602893" y="1992923"/>
            <a:chExt cx="4986215" cy="1586523"/>
          </a:xfrm>
        </p:grpSpPr>
        <p:sp>
          <p:nvSpPr>
            <p:cNvPr id="12" name="矩形 11"/>
            <p:cNvSpPr/>
            <p:nvPr/>
          </p:nvSpPr>
          <p:spPr>
            <a:xfrm>
              <a:off x="3602893" y="1992923"/>
              <a:ext cx="4986215" cy="1586523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838255" y="2370183"/>
              <a:ext cx="45154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THANKYOU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3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2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9385" y="1308170"/>
            <a:ext cx="108969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按测试目的分类大致可划分为：功能自动化测试，性能自动化测试    </a:t>
            </a:r>
          </a:p>
          <a:p>
            <a:r>
              <a:rPr lang="zh-CN" altLang="en-US" dirty="0" smtClean="0"/>
              <a:t>按</a:t>
            </a:r>
            <a:r>
              <a:rPr lang="zh-CN" altLang="en-US" dirty="0"/>
              <a:t>测试对象可以划分为：</a:t>
            </a:r>
            <a:r>
              <a:rPr lang="en-US" altLang="zh-CN" dirty="0"/>
              <a:t>Web</a:t>
            </a:r>
            <a:r>
              <a:rPr lang="zh-CN" altLang="en-US" dirty="0"/>
              <a:t>应用测试，</a:t>
            </a:r>
            <a:r>
              <a:rPr lang="en-US" altLang="zh-CN" dirty="0"/>
              <a:t>APP</a:t>
            </a:r>
            <a:r>
              <a:rPr lang="zh-CN" altLang="en-US" dirty="0"/>
              <a:t>测试，接口测试，单元测试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功能自动化：</a:t>
            </a:r>
            <a:endParaRPr lang="en-US" altLang="zh-CN" dirty="0" smtClean="0"/>
          </a:p>
          <a:p>
            <a:r>
              <a:rPr lang="zh-CN" altLang="en-US" dirty="0" smtClean="0"/>
              <a:t>       我们</a:t>
            </a:r>
            <a:r>
              <a:rPr lang="zh-CN" altLang="en-US" dirty="0"/>
              <a:t>一般所说的自动化测试就是指功能自动化测试，通过相关的测试技术，通过编码的方式用一段</a:t>
            </a:r>
            <a:r>
              <a:rPr lang="zh-CN" altLang="en-US" dirty="0" smtClean="0"/>
              <a:t>程序</a:t>
            </a:r>
            <a:r>
              <a:rPr lang="zh-CN" altLang="en-US" dirty="0"/>
              <a:t>来测试一个软件的功能，这样就可以重复执行程序来进行重复的测试。如果一个软件一小部分发生改变</a:t>
            </a:r>
            <a:r>
              <a:rPr lang="zh-CN" altLang="en-US" dirty="0" smtClean="0"/>
              <a:t>，我们</a:t>
            </a:r>
            <a:r>
              <a:rPr lang="zh-CN" altLang="en-US" dirty="0"/>
              <a:t>只要修改一部分自动化测试代码，就可以重复的对整个软件进行功能测试；从而大大的提高了测试</a:t>
            </a:r>
            <a:r>
              <a:rPr lang="zh-CN" altLang="en-US" dirty="0" smtClean="0"/>
              <a:t>效率。实践证明</a:t>
            </a:r>
            <a:r>
              <a:rPr lang="zh-CN" altLang="en-US" dirty="0"/>
              <a:t>，</a:t>
            </a:r>
            <a:r>
              <a:rPr lang="zh-CN" altLang="en-US" u="sng" dirty="0"/>
              <a:t>基于系统</a:t>
            </a:r>
            <a:r>
              <a:rPr lang="en-US" altLang="zh-CN" u="sng" dirty="0"/>
              <a:t>UI</a:t>
            </a:r>
            <a:r>
              <a:rPr lang="zh-CN" altLang="en-US" u="sng" dirty="0"/>
              <a:t>的自动化测试只能发现软件中极少的缺陷，往往我们实施</a:t>
            </a:r>
            <a:r>
              <a:rPr lang="en-US" altLang="zh-CN" u="sng" dirty="0"/>
              <a:t>UI</a:t>
            </a:r>
            <a:r>
              <a:rPr lang="zh-CN" altLang="en-US" u="sng" dirty="0"/>
              <a:t>自动化测试的目的不是去发现软件系统中的缺陷，更多的是为了验证系统是否可以正常运行</a:t>
            </a:r>
            <a:endParaRPr lang="en-US" altLang="zh-CN" dirty="0"/>
          </a:p>
          <a:p>
            <a:r>
              <a:rPr lang="zh-CN" altLang="en-US" dirty="0" smtClean="0"/>
              <a:t>性能自动化：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性能</a:t>
            </a:r>
            <a:r>
              <a:rPr lang="zh-CN" altLang="en-US" dirty="0"/>
              <a:t>自动化测试是通过测试工具</a:t>
            </a:r>
            <a:r>
              <a:rPr lang="zh-CN" altLang="en-US" dirty="0">
                <a:hlinkClick r:id="rId3"/>
              </a:rPr>
              <a:t>模拟</a:t>
            </a:r>
            <a:r>
              <a:rPr lang="zh-CN" altLang="en-US" dirty="0"/>
              <a:t>高并发负载进行压力测试，以发现软件系统在高负载情况下运行瓶颈，这里的系统瓶颈包含多部分，应用程序本身的性能瓶颈，网络瓶颈，</a:t>
            </a:r>
            <a:r>
              <a:rPr lang="zh-CN" altLang="en-US" dirty="0">
                <a:hlinkClick r:id="rId4"/>
              </a:rPr>
              <a:t>服务器</a:t>
            </a:r>
            <a:r>
              <a:rPr lang="zh-CN" altLang="en-US" dirty="0"/>
              <a:t>硬件资源瓶颈（</a:t>
            </a:r>
            <a:r>
              <a:rPr lang="en-US" altLang="zh-CN" dirty="0"/>
              <a:t>CPU,MEM,DISK</a:t>
            </a:r>
            <a:r>
              <a:rPr lang="zh-CN" altLang="en-US" dirty="0" smtClean="0"/>
              <a:t>），数据</a:t>
            </a:r>
            <a:r>
              <a:rPr lang="zh-CN" altLang="en-US" dirty="0"/>
              <a:t>存储服务器等，这一测试活动通常唯有借助自动化测试工具来</a:t>
            </a:r>
            <a:r>
              <a:rPr lang="zh-CN" altLang="en-US" dirty="0" smtClean="0"/>
              <a:t>完成</a:t>
            </a:r>
            <a:endParaRPr lang="en-US" altLang="zh-CN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12" name="组合 11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4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7518395" y="71019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自动化测试分类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986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4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8443" y="1665054"/>
            <a:ext cx="10612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自动化测试工具：</a:t>
            </a:r>
            <a:r>
              <a:rPr lang="en-US" altLang="zh-CN" dirty="0"/>
              <a:t>Selenium, </a:t>
            </a:r>
            <a:r>
              <a:rPr lang="en-US" altLang="zh-CN" dirty="0" smtClean="0"/>
              <a:t>QTP</a:t>
            </a:r>
            <a:r>
              <a:rPr lang="zh-CN" altLang="en-US" dirty="0" smtClean="0"/>
              <a:t>，</a:t>
            </a:r>
            <a:r>
              <a:rPr lang="en-US" altLang="zh-CN" dirty="0"/>
              <a:t>Robot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watir</a:t>
            </a:r>
            <a:endParaRPr lang="en-US" altLang="zh-CN" dirty="0" smtClean="0"/>
          </a:p>
          <a:p>
            <a:r>
              <a:rPr lang="en-US" altLang="zh-CN" dirty="0"/>
              <a:t>APP</a:t>
            </a:r>
            <a:r>
              <a:rPr lang="zh-CN" altLang="en-US" dirty="0"/>
              <a:t>自动化测试工具：</a:t>
            </a:r>
            <a:r>
              <a:rPr lang="en-US" altLang="zh-CN" dirty="0" err="1"/>
              <a:t>Appium</a:t>
            </a:r>
            <a:r>
              <a:rPr lang="en-US" altLang="zh-CN" dirty="0"/>
              <a:t>, UI </a:t>
            </a:r>
            <a:r>
              <a:rPr lang="en-US" altLang="zh-CN" dirty="0" err="1"/>
              <a:t>Automator</a:t>
            </a:r>
            <a:r>
              <a:rPr lang="en-US" altLang="zh-CN" dirty="0"/>
              <a:t>, </a:t>
            </a:r>
            <a:r>
              <a:rPr lang="en-US" altLang="zh-CN" dirty="0" err="1"/>
              <a:t>MonkeyRunner</a:t>
            </a:r>
            <a:r>
              <a:rPr lang="en-US" altLang="zh-CN" dirty="0"/>
              <a:t>, Android UI</a:t>
            </a:r>
            <a:r>
              <a:rPr lang="zh-CN" altLang="en-US" dirty="0"/>
              <a:t>测试推荐使用</a:t>
            </a:r>
            <a:r>
              <a:rPr lang="en-US" altLang="zh-CN" dirty="0"/>
              <a:t>UI </a:t>
            </a:r>
            <a:r>
              <a:rPr lang="en-US" altLang="zh-CN" dirty="0" err="1"/>
              <a:t>Automator</a:t>
            </a:r>
            <a:r>
              <a:rPr lang="en-US" altLang="zh-CN" dirty="0"/>
              <a:t>, </a:t>
            </a:r>
            <a:r>
              <a:rPr lang="zh-CN" altLang="en-US" dirty="0" smtClean="0"/>
              <a:t>是      </a:t>
            </a:r>
            <a:endParaRPr lang="en-US" altLang="zh-CN" dirty="0" smtClean="0"/>
          </a:p>
          <a:p>
            <a:r>
              <a:rPr lang="en-US" altLang="zh-CN" dirty="0" smtClean="0"/>
              <a:t>Android</a:t>
            </a:r>
            <a:r>
              <a:rPr lang="zh-CN" altLang="en-US" dirty="0"/>
              <a:t>提供的自动化测试框架，基本上支持所有的</a:t>
            </a:r>
            <a:r>
              <a:rPr lang="en-US" altLang="zh-CN" dirty="0"/>
              <a:t>Android</a:t>
            </a:r>
            <a:r>
              <a:rPr lang="zh-CN" altLang="en-US" dirty="0"/>
              <a:t>事件操作。</a:t>
            </a:r>
            <a:r>
              <a:rPr lang="en-US" altLang="zh-CN" dirty="0"/>
              <a:t>IOS</a:t>
            </a:r>
            <a:r>
              <a:rPr lang="zh-CN" altLang="en-US" dirty="0"/>
              <a:t>应用程序可以选择使用</a:t>
            </a:r>
            <a:r>
              <a:rPr lang="en-US" altLang="zh-CN" dirty="0" err="1"/>
              <a:t>Appium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接口自动化测试工具：</a:t>
            </a:r>
            <a:r>
              <a:rPr lang="en-US" altLang="zh-CN" dirty="0" err="1"/>
              <a:t>Junit</a:t>
            </a:r>
            <a:r>
              <a:rPr lang="zh-CN" altLang="en-US" dirty="0"/>
              <a:t>，</a:t>
            </a:r>
            <a:r>
              <a:rPr lang="en-US" altLang="zh-CN" dirty="0" err="1"/>
              <a:t>TestNG</a:t>
            </a:r>
            <a:r>
              <a:rPr lang="en-US" altLang="zh-CN" dirty="0"/>
              <a:t>, </a:t>
            </a:r>
            <a:r>
              <a:rPr lang="en-US" altLang="zh-CN" dirty="0" err="1"/>
              <a:t>OKhttp</a:t>
            </a:r>
            <a:r>
              <a:rPr lang="en-US" altLang="zh-CN" dirty="0"/>
              <a:t>, </a:t>
            </a:r>
            <a:r>
              <a:rPr lang="en-US" altLang="zh-CN" dirty="0" err="1"/>
              <a:t>HttpClient</a:t>
            </a:r>
            <a:r>
              <a:rPr lang="zh-CN" altLang="en-US" dirty="0"/>
              <a:t>，</a:t>
            </a:r>
            <a:r>
              <a:rPr lang="en-US" altLang="zh-CN" dirty="0"/>
              <a:t>Spring Restful</a:t>
            </a:r>
            <a:r>
              <a:rPr lang="zh-CN" altLang="en-US" dirty="0"/>
              <a:t>等，需要有一定的编码经验，当然也有</a:t>
            </a:r>
            <a:r>
              <a:rPr lang="zh-CN" altLang="en-US" dirty="0" smtClean="0"/>
              <a:t>现成</a:t>
            </a:r>
            <a:r>
              <a:rPr lang="zh-CN" altLang="en-US" dirty="0"/>
              <a:t>的工具，比如</a:t>
            </a:r>
            <a:r>
              <a:rPr lang="en-US" altLang="zh-CN" dirty="0"/>
              <a:t>Postman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jmeter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HttpRequester</a:t>
            </a:r>
            <a:r>
              <a:rPr lang="zh-CN" altLang="en-US" dirty="0"/>
              <a:t>，</a:t>
            </a:r>
            <a:r>
              <a:rPr lang="en-US" altLang="zh-CN" dirty="0" err="1"/>
              <a:t>SoapUI</a:t>
            </a:r>
            <a:r>
              <a:rPr lang="zh-CN" altLang="en-US" dirty="0"/>
              <a:t>等。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55595" y="226646"/>
            <a:ext cx="3326942" cy="711200"/>
            <a:chOff x="6807195" y="539262"/>
            <a:chExt cx="3326942" cy="711200"/>
          </a:xfrm>
        </p:grpSpPr>
        <p:grpSp>
          <p:nvGrpSpPr>
            <p:cNvPr id="27" name="组合 26"/>
            <p:cNvGrpSpPr/>
            <p:nvPr/>
          </p:nvGrpSpPr>
          <p:grpSpPr>
            <a:xfrm>
              <a:off x="6807195" y="539262"/>
              <a:ext cx="3326942" cy="711200"/>
              <a:chOff x="6783754" y="1578708"/>
              <a:chExt cx="3326942" cy="711200"/>
            </a:xfrm>
          </p:grpSpPr>
          <p:sp>
            <p:nvSpPr>
              <p:cNvPr id="30" name="矩形: 圆角 17"/>
              <p:cNvSpPr/>
              <p:nvPr/>
            </p:nvSpPr>
            <p:spPr>
              <a:xfrm>
                <a:off x="7174525" y="1695939"/>
                <a:ext cx="2936171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7518395" y="710196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常见的自动化测试工具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661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4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355595" y="226646"/>
            <a:ext cx="4191466" cy="711200"/>
            <a:chOff x="6807195" y="539262"/>
            <a:chExt cx="4191466" cy="711200"/>
          </a:xfrm>
        </p:grpSpPr>
        <p:grpSp>
          <p:nvGrpSpPr>
            <p:cNvPr id="31" name="组合 30"/>
            <p:cNvGrpSpPr/>
            <p:nvPr/>
          </p:nvGrpSpPr>
          <p:grpSpPr>
            <a:xfrm>
              <a:off x="6807195" y="539262"/>
              <a:ext cx="4191466" cy="711200"/>
              <a:chOff x="6783754" y="1578708"/>
              <a:chExt cx="4191466" cy="711200"/>
            </a:xfrm>
          </p:grpSpPr>
          <p:sp>
            <p:nvSpPr>
              <p:cNvPr id="33" name="矩形: 圆角 17"/>
              <p:cNvSpPr/>
              <p:nvPr/>
            </p:nvSpPr>
            <p:spPr>
              <a:xfrm>
                <a:off x="7174525" y="1695939"/>
                <a:ext cx="3800695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7518395" y="710196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什么样的项目适合自动化测试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46366" y="1205346"/>
            <a:ext cx="10203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不是</a:t>
            </a:r>
            <a:r>
              <a:rPr lang="zh-CN" altLang="en-US" dirty="0"/>
              <a:t>所有系统都适合功能自动化或者性能自动化，我们应该结合实际需求来选择，比如面对</a:t>
            </a:r>
            <a:r>
              <a:rPr lang="en-US" altLang="zh-CN" dirty="0"/>
              <a:t>UI</a:t>
            </a:r>
            <a:r>
              <a:rPr lang="zh-CN" altLang="en-US" dirty="0"/>
              <a:t>自动化测试，当系统前端频繁变动时，或者迭代周期有限的项目（外包测试中常见）时，就不适合开展</a:t>
            </a:r>
            <a:r>
              <a:rPr lang="en-US" altLang="zh-CN" dirty="0"/>
              <a:t>UI</a:t>
            </a:r>
            <a:r>
              <a:rPr lang="zh-CN" altLang="en-US" dirty="0"/>
              <a:t>自动化测试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95" y="2137790"/>
            <a:ext cx="6173590" cy="38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7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/>
        </p:nvSpPr>
        <p:spPr>
          <a:xfrm>
            <a:off x="2701202" y="3439309"/>
            <a:ext cx="6789596" cy="130622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142523" y="882901"/>
            <a:ext cx="1906955" cy="1906955"/>
          </a:xfrm>
          <a:prstGeom prst="ellipse">
            <a:avLst/>
          </a:prstGeom>
          <a:solidFill>
            <a:srgbClr val="CC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7219" y="3661536"/>
            <a:ext cx="53340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webdriver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323906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55595" y="226646"/>
            <a:ext cx="2922956" cy="711200"/>
            <a:chOff x="6807195" y="539262"/>
            <a:chExt cx="2922956" cy="7112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807195" y="539262"/>
              <a:ext cx="2922956" cy="711200"/>
              <a:chOff x="6783754" y="1578708"/>
              <a:chExt cx="2922956" cy="711200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7174526" y="1695939"/>
                <a:ext cx="2532184" cy="487159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783754" y="1578708"/>
                <a:ext cx="711200" cy="711200"/>
              </a:xfrm>
              <a:prstGeom prst="ellipse">
                <a:avLst/>
              </a:prstGeom>
              <a:solidFill>
                <a:srgbClr val="CC55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518395" y="710196"/>
              <a:ext cx="2141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Webdriver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08" y="343877"/>
            <a:ext cx="1374188" cy="455175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1" y="5943600"/>
            <a:ext cx="12129477" cy="9144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6367" y="1148598"/>
            <a:ext cx="106971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WebDriver</a:t>
            </a:r>
            <a:r>
              <a:rPr lang="en-US" altLang="zh-CN" dirty="0"/>
              <a:t> </a:t>
            </a:r>
            <a:r>
              <a:rPr lang="zh-CN" altLang="en-US" dirty="0"/>
              <a:t>支持</a:t>
            </a:r>
            <a:r>
              <a:rPr lang="en-US" altLang="zh-CN" dirty="0"/>
              <a:t>Firefox (</a:t>
            </a:r>
            <a:r>
              <a:rPr lang="en-US" altLang="zh-CN" dirty="0" err="1"/>
              <a:t>FirefoxDriver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IE (</a:t>
            </a:r>
            <a:r>
              <a:rPr lang="en-US" altLang="zh-CN" dirty="0" err="1"/>
              <a:t>InternetExplorerDriver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Opera (</a:t>
            </a:r>
            <a:r>
              <a:rPr lang="en-US" altLang="zh-CN" dirty="0" err="1"/>
              <a:t>OperaDriver</a:t>
            </a:r>
            <a:r>
              <a:rPr lang="en-US" altLang="zh-CN" dirty="0"/>
              <a:t>) </a:t>
            </a:r>
            <a:r>
              <a:rPr lang="zh-CN" altLang="en-US" dirty="0"/>
              <a:t>和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Chrome (</a:t>
            </a:r>
            <a:r>
              <a:rPr lang="en-US" altLang="zh-CN" dirty="0" err="1"/>
              <a:t>ChromeDriver</a:t>
            </a:r>
            <a:r>
              <a:rPr lang="en-US" altLang="zh-CN" dirty="0"/>
              <a:t>) 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各个浏览器版本对应驱动下载地址：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https://www.cnblogs.com/testervic/p/6705159.html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 安装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浏览器驱动，下载对应版本的</a:t>
            </a:r>
            <a:r>
              <a:rPr lang="en-US" altLang="zh-CN" dirty="0" err="1" smtClean="0"/>
              <a:t>webdriver</a:t>
            </a:r>
            <a:r>
              <a:rPr lang="zh-CN" altLang="en-US" dirty="0" smtClean="0"/>
              <a:t>，解压得到</a:t>
            </a:r>
            <a:r>
              <a:rPr lang="en-US" altLang="zh-CN" dirty="0" smtClean="0"/>
              <a:t>chromedriver.exe </a:t>
            </a:r>
            <a:r>
              <a:rPr lang="zh-CN" altLang="en-US" dirty="0" smtClean="0"/>
              <a:t>文件放到环境变量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Path</a:t>
            </a:r>
            <a:r>
              <a:rPr lang="zh-CN" altLang="en-US" dirty="0" smtClean="0"/>
              <a:t>所设置的目录下。如果前面已经将（</a:t>
            </a:r>
            <a:r>
              <a:rPr lang="en-US" altLang="zh-CN" dirty="0" smtClean="0"/>
              <a:t>C:\python</a:t>
            </a:r>
            <a:r>
              <a:rPr lang="zh-CN" altLang="en-US" dirty="0" smtClean="0"/>
              <a:t>）添加到了环境变量</a:t>
            </a:r>
            <a:r>
              <a:rPr lang="en-US" altLang="zh-CN" dirty="0" smtClean="0"/>
              <a:t>path</a:t>
            </a:r>
            <a:r>
              <a:rPr lang="zh-CN" altLang="en-US" dirty="0"/>
              <a:t>所</a:t>
            </a:r>
            <a:r>
              <a:rPr lang="zh-CN" altLang="en-US" dirty="0" smtClean="0"/>
              <a:t>设置的目录，可以将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chromedriver.exe</a:t>
            </a:r>
            <a:r>
              <a:rPr lang="zh-CN" altLang="en-US" dirty="0" smtClean="0"/>
              <a:t>放到</a:t>
            </a:r>
            <a:r>
              <a:rPr lang="en-US" altLang="zh-CN" dirty="0"/>
              <a:t>C:\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目录下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测试使用：</a:t>
            </a:r>
            <a:endParaRPr lang="en-US" altLang="zh-CN" dirty="0" smtClean="0"/>
          </a:p>
          <a:p>
            <a:r>
              <a:rPr lang="zh-CN" altLang="en-US" dirty="0" smtClean="0"/>
              <a:t>安装完成后再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环境录入：</a:t>
            </a:r>
            <a:endParaRPr lang="en-US" altLang="zh-CN" dirty="0" smtClean="0"/>
          </a:p>
          <a:p>
            <a:r>
              <a:rPr lang="en-US" altLang="zh-CN" dirty="0"/>
              <a:t>from selenium import </a:t>
            </a:r>
            <a:r>
              <a:rPr lang="en-US" altLang="zh-CN" dirty="0" err="1" smtClean="0"/>
              <a:t>webdriver</a:t>
            </a:r>
            <a:endParaRPr lang="en-US" altLang="zh-CN" dirty="0" smtClean="0"/>
          </a:p>
          <a:p>
            <a:r>
              <a:rPr lang="en-US" altLang="zh-CN" dirty="0"/>
              <a:t>driver=</a:t>
            </a:r>
            <a:r>
              <a:rPr lang="en-US" altLang="zh-CN" dirty="0" err="1"/>
              <a:t>webdriver.Chrome</a:t>
            </a:r>
            <a:r>
              <a:rPr lang="en-US" altLang="zh-CN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14532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/>
        </p:nvSpPr>
        <p:spPr>
          <a:xfrm>
            <a:off x="2701202" y="3439309"/>
            <a:ext cx="6789596" cy="130622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142523" y="882901"/>
            <a:ext cx="1906955" cy="1906955"/>
          </a:xfrm>
          <a:prstGeom prst="ellipse">
            <a:avLst/>
          </a:prstGeom>
          <a:solidFill>
            <a:srgbClr val="CC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3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6725" y="3672757"/>
            <a:ext cx="46385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Webdriver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459795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7531</TotalTime>
  <Words>1679</Words>
  <Application>Microsoft Office PowerPoint</Application>
  <PresentationFormat>宽屏</PresentationFormat>
  <Paragraphs>245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xulingfeng</dc:creator>
  <cp:lastModifiedBy>朱静源</cp:lastModifiedBy>
  <cp:revision>177</cp:revision>
  <dcterms:created xsi:type="dcterms:W3CDTF">2017-06-15T06:19:29Z</dcterms:created>
  <dcterms:modified xsi:type="dcterms:W3CDTF">2019-07-17T05:36:24Z</dcterms:modified>
</cp:coreProperties>
</file>